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Josefin Slab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lab-bold.fntdata"/><Relationship Id="rId47" Type="http://schemas.openxmlformats.org/officeDocument/2006/relationships/font" Target="fonts/JosefinSlab-regular.fntdata"/><Relationship Id="rId49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JosefinSlab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638831"/>
            <a:ext cx="7886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lab"/>
              <a:buNone/>
              <a:defRPr i="0" sz="40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72"/>
              </a:buClr>
              <a:buSzPts val="2800"/>
              <a:buFont typeface="Josefin Slab"/>
              <a:buChar char="➢"/>
              <a:defRPr i="0" sz="2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37C33"/>
              </a:buClr>
              <a:buSzPts val="2400"/>
              <a:buFont typeface="Josefin Slab"/>
              <a:buChar char="➢"/>
              <a:defRPr i="0" sz="24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3973"/>
              </a:buClr>
              <a:buSzPts val="2000"/>
              <a:buFont typeface="Josefin Slab"/>
              <a:buChar char="▸"/>
              <a:defRPr i="0" sz="20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A9813A"/>
              </a:buClr>
              <a:buSzPts val="1800"/>
              <a:buFont typeface="Josefin Slab"/>
              <a:buChar char="▸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•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•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•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•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Josefin Slab"/>
              <a:buChar char="•"/>
              <a:defRPr i="0" sz="1800" u="none" cap="none" strike="noStrike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3.png"/><Relationship Id="rId13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robots.ox.ac.uk/~az/lectures/ml/lle.pd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dfs.semanticscholar.org/6adc/19cf4404b9f1224a1a027022e40ac77218f5.pdf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jmlr.org/papers/volume9/vandermaaten08a/vandermaaten08a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802.03426.pdf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hyperlink" Target="https://github.com/lmcinnes/uma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ann.lecun.com/exdb/mnist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goodfellow_ian/status/852591106655043584" TargetMode="External"/><Relationship Id="rId4" Type="http://schemas.openxmlformats.org/officeDocument/2006/relationships/hyperlink" Target="https://twitter.com/fchollet/status/85259498752704512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jp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Ensemble_learning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hyperlink" Target="http://fashion-mnist.s3-website.eu-central-1.amazonaws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numpy.org/" TargetMode="External"/><Relationship Id="rId4" Type="http://schemas.openxmlformats.org/officeDocument/2006/relationships/hyperlink" Target="https://github.com/zalandoresearch/fashion-mnist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Relationship Id="rId4" Type="http://schemas.openxmlformats.org/officeDocument/2006/relationships/hyperlink" Target="https://arxiv.org/pdf/1203.1513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arxiv.org/abs/1512.0338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11708" y="892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 sz="4400">
                <a:solidFill>
                  <a:schemeClr val="accent5"/>
                </a:solidFill>
                <a:latin typeface="Josefin Slab"/>
                <a:ea typeface="Josefin Slab"/>
                <a:cs typeface="Josefin Slab"/>
                <a:sym typeface="Josefin Slab"/>
              </a:rPr>
              <a:t>MATH6380o Mini-Project 1 </a:t>
            </a:r>
            <a:endParaRPr sz="4400">
              <a:solidFill>
                <a:schemeClr val="accent5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 sz="3600">
                <a:solidFill>
                  <a:schemeClr val="accent5"/>
                </a:solidFill>
                <a:latin typeface="Josefin Slab"/>
                <a:ea typeface="Josefin Slab"/>
                <a:cs typeface="Josefin Slab"/>
                <a:sym typeface="Josefin Slab"/>
              </a:rPr>
              <a:t>Feature Extraction and Transfer Learning on Fashion-MNIST</a:t>
            </a:r>
            <a:endParaRPr b="0" i="0" sz="3600" u="none" cap="none" strike="noStrike">
              <a:solidFill>
                <a:schemeClr val="accent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11700" y="3362200"/>
            <a:ext cx="85206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b="1" i="0" lang="zh-TW" sz="2400" u="none" cap="none" strike="noStrike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Jason</a:t>
            </a:r>
            <a:r>
              <a:rPr b="1"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 WU</a:t>
            </a:r>
            <a:r>
              <a:rPr i="0" lang="zh-TW" sz="2400" u="none" cap="none" strike="noStrike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, </a:t>
            </a: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Peng XU</a:t>
            </a: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, Nayeon LEE</a:t>
            </a:r>
            <a:endParaRPr sz="2400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08.Mar</a:t>
            </a:r>
            <a:r>
              <a:rPr i="0" lang="zh-TW" sz="2400" u="none" cap="none" strike="noStrike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2018</a:t>
            </a:r>
            <a:endParaRPr i="0" sz="24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Visualization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Then, we visualized three different feature representation by the following 4 different dimension reduction methods:</a:t>
            </a:r>
            <a:r>
              <a:rPr lang="zh-TW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Principal Component Analysis (PCA)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Locally Linear Embedding (LLE)		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t-Distributed Stochastic Neighbor Embedding (t-SNE)	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Uniform Manifold Approximation and Projection (UMAP)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50" y="3316925"/>
            <a:ext cx="8502500" cy="13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b="10486" l="0" r="0" t="10486"/>
          <a:stretch/>
        </p:blipFill>
        <p:spPr>
          <a:xfrm>
            <a:off x="1301900" y="4507375"/>
            <a:ext cx="439175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625" y="4507375"/>
            <a:ext cx="490325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2600" y="4436540"/>
            <a:ext cx="548700" cy="54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968" y="4446063"/>
            <a:ext cx="585553" cy="5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525" y="4465793"/>
            <a:ext cx="490325" cy="48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9525" y="4479668"/>
            <a:ext cx="490325" cy="46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7175" y="4473849"/>
            <a:ext cx="490325" cy="466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17538" y="4475395"/>
            <a:ext cx="490325" cy="46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67900" y="4483664"/>
            <a:ext cx="490325" cy="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86075" y="4508915"/>
            <a:ext cx="490325" cy="45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</a:t>
            </a:r>
            <a:r>
              <a:rPr lang="zh-TW">
                <a:solidFill>
                  <a:schemeClr val="accent5"/>
                </a:solidFill>
              </a:rPr>
              <a:t>Visualization (1): PCA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400" y="1581613"/>
            <a:ext cx="3144325" cy="212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962" y="1649712"/>
            <a:ext cx="2976437" cy="19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02075"/>
            <a:ext cx="3144325" cy="20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775650" y="3594574"/>
            <a:ext cx="159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Raw Features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3561900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ScatNet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Features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754077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ResNet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Features</a:t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27700" y="4142100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Normalization, Covariance Matrix, SVD, Project to top K eigen-vectors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Linear dimension reduction methods: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not that obviously difference between labels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</a:t>
            </a:r>
            <a:r>
              <a:rPr lang="zh-TW">
                <a:solidFill>
                  <a:schemeClr val="accent5"/>
                </a:solidFill>
              </a:rPr>
              <a:t> Visualization (2): LLE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0" y="4658200"/>
            <a:ext cx="6333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http://www.robots.ox.ac.uk/~az/lectures/ml/lle.pdf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5" y="1974338"/>
            <a:ext cx="3224699" cy="11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250" y="1312437"/>
            <a:ext cx="2097449" cy="27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877" y="1160688"/>
            <a:ext cx="3174824" cy="31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Visualization (2): LLE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0" y="4632100"/>
            <a:ext cx="8714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https://pdfs.semanticscholar.org/6adc/19cf4404b9f1224a1a027022e40ac77218f5.pdf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350" y="971824"/>
            <a:ext cx="4416559" cy="37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50" y="2957928"/>
            <a:ext cx="4229700" cy="15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75" y="1121550"/>
            <a:ext cx="3310050" cy="17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Visualization (2): LLE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675" y="1664800"/>
            <a:ext cx="3169325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00" y="1669550"/>
            <a:ext cx="3128375" cy="20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33925"/>
            <a:ext cx="3128375" cy="20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775650" y="3594574"/>
            <a:ext cx="159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Raw Features</a:t>
            </a:r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3561900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ScatNet Features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6754077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ResNet Features</a:t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27700" y="4142100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Non-linear dimension reduction that is good at capture “streamline” structure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</a:t>
            </a:r>
            <a:r>
              <a:rPr lang="zh-TW">
                <a:solidFill>
                  <a:schemeClr val="accent5"/>
                </a:solidFill>
              </a:rPr>
              <a:t> Visualization (3): t-SNE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127700" y="97522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Use Gaussian pdf to approximate the high dimension distribution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Use t distribution for low dimension distribution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Use KL Divergence as cost function for gradient descent 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0" y="4749850"/>
            <a:ext cx="886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http://www.jmlr.org/papers/volume9/vandermaaten08a/vandermaaten08a.pdf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2176075"/>
            <a:ext cx="3438925" cy="10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125" y="2011900"/>
            <a:ext cx="3735150" cy="13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4001" y="3979953"/>
            <a:ext cx="505600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4425" y="3394528"/>
            <a:ext cx="3735151" cy="73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Visualization (3): t-SNE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50" y="1516175"/>
            <a:ext cx="309064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1542314"/>
            <a:ext cx="3090652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08737"/>
            <a:ext cx="3090650" cy="2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775650" y="3594574"/>
            <a:ext cx="159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Raw Features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3561900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ScatNet Features</a:t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6754077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ResNet Features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27700" y="4142100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Block-like visualization due to the gaussian approximation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</a:t>
            </a:r>
            <a:r>
              <a:rPr lang="zh-TW">
                <a:solidFill>
                  <a:schemeClr val="accent5"/>
                </a:solidFill>
              </a:rPr>
              <a:t> Visualization (4): UMAP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5515750" y="1701725"/>
            <a:ext cx="419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https://arxiv.org/pdf/1802.03426.pdf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913" y="2180525"/>
            <a:ext cx="4266174" cy="2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74575" y="89022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algorithm is founded on three assumptions about the data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Riemannian metric is locally constant (or can be approximated);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data is uniformly distributed on Riemannian manifold;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manifold is locally connected.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 Visualization (4): UMAP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650" y="1619826"/>
            <a:ext cx="3133257" cy="2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088" y="1674775"/>
            <a:ext cx="2978423" cy="19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75" y="1615379"/>
            <a:ext cx="3109951" cy="20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775650" y="3594574"/>
            <a:ext cx="15930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Raw Features</a:t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3561900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ScatNet Features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6754077" y="3594575"/>
            <a:ext cx="1832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ResNet Features</a:t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27700" y="4142100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Much more 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Faster in training process, which implies it can handle large datasets and high dimensional data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5394300" y="819425"/>
            <a:ext cx="55527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6"/>
              </a:rPr>
              <a:t>https://github.com/lmcinnes/umap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Any News from </a:t>
            </a:r>
            <a:r>
              <a:rPr lang="zh-TW">
                <a:solidFill>
                  <a:schemeClr val="accent5"/>
                </a:solidFill>
              </a:rPr>
              <a:t>Visualization?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Is there different patterns between different visualization methods?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Is there clear separation of different classes?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Is there any groups that tend to cluster together?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Let’s look closer!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Introduction</a:t>
            </a:r>
            <a:r>
              <a:rPr b="0" i="0" lang="zh-TW" sz="4000" u="none" cap="none" strike="noStrike">
                <a:solidFill>
                  <a:schemeClr val="accent5"/>
                </a:solidFill>
              </a:rPr>
              <a:t>: </a:t>
            </a:r>
            <a:r>
              <a:rPr lang="zh-TW">
                <a:solidFill>
                  <a:schemeClr val="accent5"/>
                </a:solidFill>
              </a:rPr>
              <a:t>Fashion-MNIST Dataset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65" name="Shape 65"/>
          <p:cNvSpPr/>
          <p:nvPr/>
        </p:nvSpPr>
        <p:spPr>
          <a:xfrm>
            <a:off x="64350" y="4808200"/>
            <a:ext cx="446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Material: </a:t>
            </a:r>
            <a:r>
              <a:rPr lang="zh-TW" sz="1100">
                <a:solidFill>
                  <a:srgbClr val="0097A7"/>
                </a:solidFill>
                <a:latin typeface="Josefin Slab"/>
                <a:ea typeface="Josefin Slab"/>
                <a:cs typeface="Josefin Slab"/>
                <a:sym typeface="Josefin Slab"/>
              </a:rPr>
              <a:t>https://github.com/zalandoresearch/fashion-mnist </a:t>
            </a:r>
            <a:endParaRPr sz="4400">
              <a:solidFill>
                <a:srgbClr val="0097A7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C6A8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60,000 training examples and a 10,000 testing examples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Each example is a 28x28 grayscale image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10 classes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Zalando et al. intend Fashion-MNIST to serve as a direct drop-in replacement for the original </a:t>
            </a: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MNIST dataset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for benchmarking machine learning algorithms.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41486" l="0" r="0" t="0"/>
          <a:stretch/>
        </p:blipFill>
        <p:spPr>
          <a:xfrm>
            <a:off x="320750" y="2324725"/>
            <a:ext cx="8502500" cy="7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38" y="478413"/>
            <a:ext cx="3144325" cy="212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600" y="546512"/>
            <a:ext cx="2976437" cy="19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" y="498875"/>
            <a:ext cx="3144325" cy="20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83650" y="-57025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PCA</a:t>
            </a:r>
            <a:endParaRPr b="1"/>
          </a:p>
        </p:txBody>
      </p:sp>
      <p:sp>
        <p:nvSpPr>
          <p:cNvPr id="264" name="Shape 264"/>
          <p:cNvSpPr txBox="1"/>
          <p:nvPr/>
        </p:nvSpPr>
        <p:spPr>
          <a:xfrm>
            <a:off x="183650" y="2586650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LLE</a:t>
            </a:r>
            <a:endParaRPr b="1"/>
          </a:p>
        </p:txBody>
      </p:sp>
      <p:sp>
        <p:nvSpPr>
          <p:cNvPr id="265" name="Shape 265"/>
          <p:cNvSpPr/>
          <p:nvPr/>
        </p:nvSpPr>
        <p:spPr>
          <a:xfrm rot="-2206521">
            <a:off x="252709" y="981754"/>
            <a:ext cx="167268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 rot="-2206431">
            <a:off x="3166714" y="1086005"/>
            <a:ext cx="175392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 rot="764684">
            <a:off x="7553918" y="1255068"/>
            <a:ext cx="1433313" cy="7868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75" y="3105400"/>
            <a:ext cx="3169325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9200" y="3110150"/>
            <a:ext cx="3128375" cy="20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00" y="3050725"/>
            <a:ext cx="3128375" cy="20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 rot="339016">
            <a:off x="430085" y="3939537"/>
            <a:ext cx="1672828" cy="51397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 rot="-1649604">
            <a:off x="3302120" y="3659409"/>
            <a:ext cx="1672709" cy="58973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 rot="-1649604">
            <a:off x="7209921" y="4133734"/>
            <a:ext cx="1672709" cy="5265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50" y="505050"/>
            <a:ext cx="309064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531189"/>
            <a:ext cx="3090652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7612"/>
            <a:ext cx="309065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75" y="2942726"/>
            <a:ext cx="3133257" cy="2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913" y="2997675"/>
            <a:ext cx="2978423" cy="19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938279"/>
            <a:ext cx="3109951" cy="20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183650" y="-57025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t-SNE</a:t>
            </a:r>
            <a:endParaRPr b="1"/>
          </a:p>
        </p:txBody>
      </p:sp>
      <p:sp>
        <p:nvSpPr>
          <p:cNvPr id="286" name="Shape 286"/>
          <p:cNvSpPr txBox="1"/>
          <p:nvPr/>
        </p:nvSpPr>
        <p:spPr>
          <a:xfrm>
            <a:off x="183650" y="2504000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UMAP</a:t>
            </a:r>
            <a:endParaRPr b="1"/>
          </a:p>
        </p:txBody>
      </p:sp>
      <p:sp>
        <p:nvSpPr>
          <p:cNvPr id="287" name="Shape 287"/>
          <p:cNvSpPr/>
          <p:nvPr/>
        </p:nvSpPr>
        <p:spPr>
          <a:xfrm rot="-2206677">
            <a:off x="-45708" y="900932"/>
            <a:ext cx="2018823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 rot="-3421674">
            <a:off x="2960625" y="900931"/>
            <a:ext cx="2018629" cy="786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 rot="-2206903">
            <a:off x="6968360" y="582853"/>
            <a:ext cx="1013581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 rot="-2206318">
            <a:off x="228754" y="3524776"/>
            <a:ext cx="133404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-3699724">
            <a:off x="4552848" y="3682642"/>
            <a:ext cx="1565505" cy="7867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 rot="-2206656">
            <a:off x="7298173" y="3317147"/>
            <a:ext cx="1676102" cy="94440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710700" y="465310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698000" y="3653625"/>
            <a:ext cx="5748000" cy="490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710700" y="259715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122788" y="1626825"/>
            <a:ext cx="3133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Sneaker, 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Sandal, 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Ankle boot 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38" y="478413"/>
            <a:ext cx="3144325" cy="212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600" y="546512"/>
            <a:ext cx="2976437" cy="19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" y="498875"/>
            <a:ext cx="3144325" cy="20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183650" y="-57025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PCA</a:t>
            </a:r>
            <a:endParaRPr b="1"/>
          </a:p>
        </p:txBody>
      </p:sp>
      <p:sp>
        <p:nvSpPr>
          <p:cNvPr id="312" name="Shape 312"/>
          <p:cNvSpPr txBox="1"/>
          <p:nvPr/>
        </p:nvSpPr>
        <p:spPr>
          <a:xfrm>
            <a:off x="183650" y="2586650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LLE</a:t>
            </a:r>
            <a:endParaRPr b="1"/>
          </a:p>
        </p:txBody>
      </p:sp>
      <p:sp>
        <p:nvSpPr>
          <p:cNvPr id="313" name="Shape 313"/>
          <p:cNvSpPr/>
          <p:nvPr/>
        </p:nvSpPr>
        <p:spPr>
          <a:xfrm rot="-2206521">
            <a:off x="252709" y="981754"/>
            <a:ext cx="167268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 rot="-2206431">
            <a:off x="3166714" y="1086005"/>
            <a:ext cx="175392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 rot="764684">
            <a:off x="7553918" y="1255068"/>
            <a:ext cx="1433313" cy="7868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 rot="-4812175">
            <a:off x="1292668" y="1584607"/>
            <a:ext cx="278562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75" y="3105400"/>
            <a:ext cx="3169325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9200" y="3110150"/>
            <a:ext cx="3128375" cy="20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00" y="3050725"/>
            <a:ext cx="3128375" cy="20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 rot="339016">
            <a:off x="430085" y="3939537"/>
            <a:ext cx="1672828" cy="51397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rot="-1649604">
            <a:off x="3302120" y="3659409"/>
            <a:ext cx="1672709" cy="58973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 rot="-1649604">
            <a:off x="7209921" y="4133734"/>
            <a:ext cx="1672709" cy="5265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 rot="-5404918">
            <a:off x="4033626" y="1619023"/>
            <a:ext cx="209700" cy="1168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rot="-4811495">
            <a:off x="6980982" y="384680"/>
            <a:ext cx="628690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 rot="-4812507">
            <a:off x="2281037" y="2966605"/>
            <a:ext cx="575077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 rot="-4170970">
            <a:off x="3905306" y="4020591"/>
            <a:ext cx="278617" cy="1168609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 rot="-7073214">
            <a:off x="6300933" y="3446390"/>
            <a:ext cx="947987" cy="524971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50" y="505050"/>
            <a:ext cx="309064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531189"/>
            <a:ext cx="3090652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7612"/>
            <a:ext cx="309065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75" y="2942726"/>
            <a:ext cx="3133257" cy="2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913" y="2997675"/>
            <a:ext cx="2978423" cy="19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938279"/>
            <a:ext cx="3109951" cy="20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183650" y="-57025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t-SNE</a:t>
            </a:r>
            <a:endParaRPr b="1"/>
          </a:p>
        </p:txBody>
      </p:sp>
      <p:sp>
        <p:nvSpPr>
          <p:cNvPr id="340" name="Shape 340"/>
          <p:cNvSpPr txBox="1"/>
          <p:nvPr/>
        </p:nvSpPr>
        <p:spPr>
          <a:xfrm>
            <a:off x="183650" y="2504000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UMAP</a:t>
            </a:r>
            <a:endParaRPr b="1"/>
          </a:p>
        </p:txBody>
      </p:sp>
      <p:sp>
        <p:nvSpPr>
          <p:cNvPr id="341" name="Shape 341"/>
          <p:cNvSpPr/>
          <p:nvPr/>
        </p:nvSpPr>
        <p:spPr>
          <a:xfrm rot="-2206677">
            <a:off x="-45708" y="900932"/>
            <a:ext cx="2018823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 rot="-3421674">
            <a:off x="2960625" y="900931"/>
            <a:ext cx="2018629" cy="786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 rot="-2206903">
            <a:off x="6968360" y="582853"/>
            <a:ext cx="1013581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 rot="-2206318">
            <a:off x="228754" y="3524776"/>
            <a:ext cx="133404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 rot="-3699724">
            <a:off x="4552848" y="3682642"/>
            <a:ext cx="1565505" cy="7867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 rot="-2206656">
            <a:off x="7298173" y="3317147"/>
            <a:ext cx="1676102" cy="94440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 rot="-4481183">
            <a:off x="1911710" y="463282"/>
            <a:ext cx="489583" cy="1025975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 rot="-6259782">
            <a:off x="4825527" y="1605540"/>
            <a:ext cx="355150" cy="1066173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rot="-6259782">
            <a:off x="7267900" y="1636834"/>
            <a:ext cx="355150" cy="600282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rot="-6259414">
            <a:off x="2270815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 rot="-6713620">
            <a:off x="3831563" y="2807704"/>
            <a:ext cx="276761" cy="1066096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 rot="-6259414">
            <a:off x="6540890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1698000" y="558825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190963" y="1909325"/>
            <a:ext cx="3133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Trouser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38" y="478413"/>
            <a:ext cx="3144325" cy="212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600" y="546512"/>
            <a:ext cx="2976437" cy="19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" y="498875"/>
            <a:ext cx="3144325" cy="20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183650" y="-57025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PCA</a:t>
            </a:r>
            <a:endParaRPr b="1"/>
          </a:p>
        </p:txBody>
      </p:sp>
      <p:sp>
        <p:nvSpPr>
          <p:cNvPr id="370" name="Shape 370"/>
          <p:cNvSpPr txBox="1"/>
          <p:nvPr/>
        </p:nvSpPr>
        <p:spPr>
          <a:xfrm>
            <a:off x="183650" y="2586650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LLE</a:t>
            </a:r>
            <a:endParaRPr b="1"/>
          </a:p>
        </p:txBody>
      </p:sp>
      <p:sp>
        <p:nvSpPr>
          <p:cNvPr id="371" name="Shape 371"/>
          <p:cNvSpPr/>
          <p:nvPr/>
        </p:nvSpPr>
        <p:spPr>
          <a:xfrm rot="-2206521">
            <a:off x="252709" y="981754"/>
            <a:ext cx="167268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 rot="-2206431">
            <a:off x="3166714" y="1086005"/>
            <a:ext cx="175392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 rot="764684">
            <a:off x="7553918" y="1255068"/>
            <a:ext cx="1433313" cy="7868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 rot="-4812175">
            <a:off x="1292668" y="1584607"/>
            <a:ext cx="278562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75" y="3105400"/>
            <a:ext cx="3169325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9200" y="3110150"/>
            <a:ext cx="3128375" cy="20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00" y="3050725"/>
            <a:ext cx="3128375" cy="20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 rot="339016">
            <a:off x="430085" y="3939537"/>
            <a:ext cx="1672828" cy="51397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1649604">
            <a:off x="3302120" y="3659409"/>
            <a:ext cx="1672709" cy="58973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 rot="-1649604">
            <a:off x="7209921" y="4133734"/>
            <a:ext cx="1672709" cy="5265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 rot="-5404918">
            <a:off x="4033626" y="1619023"/>
            <a:ext cx="209700" cy="1168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 rot="-4811495">
            <a:off x="6980982" y="384680"/>
            <a:ext cx="628690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 rot="-4812507">
            <a:off x="2281037" y="2966605"/>
            <a:ext cx="575077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 rot="-4170970">
            <a:off x="3905306" y="4020591"/>
            <a:ext cx="278617" cy="1168609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 rot="-7073214">
            <a:off x="6300933" y="3446390"/>
            <a:ext cx="947987" cy="524971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 rot="-2241135">
            <a:off x="1035069" y="942358"/>
            <a:ext cx="1361268" cy="524235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 rot="-2241135">
            <a:off x="3931566" y="928801"/>
            <a:ext cx="1361268" cy="65695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 rot="-2241284">
            <a:off x="7209788" y="1526381"/>
            <a:ext cx="935974" cy="524235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 rot="1196915">
            <a:off x="1159308" y="4275873"/>
            <a:ext cx="1361171" cy="524251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/>
        </p:nvSpPr>
        <p:spPr>
          <a:xfrm rot="-2240961">
            <a:off x="4866814" y="3115558"/>
            <a:ext cx="946473" cy="1359279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 rot="-2241047">
            <a:off x="7184965" y="4190594"/>
            <a:ext cx="500418" cy="31254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50" y="505050"/>
            <a:ext cx="309064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531189"/>
            <a:ext cx="3090652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7612"/>
            <a:ext cx="309065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75" y="2942726"/>
            <a:ext cx="3133257" cy="2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913" y="2997675"/>
            <a:ext cx="2978423" cy="19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938279"/>
            <a:ext cx="3109951" cy="20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183650" y="-57025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t-SNE</a:t>
            </a:r>
            <a:endParaRPr b="1"/>
          </a:p>
        </p:txBody>
      </p:sp>
      <p:sp>
        <p:nvSpPr>
          <p:cNvPr id="404" name="Shape 404"/>
          <p:cNvSpPr txBox="1"/>
          <p:nvPr/>
        </p:nvSpPr>
        <p:spPr>
          <a:xfrm>
            <a:off x="183650" y="2504000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UMAP</a:t>
            </a:r>
            <a:endParaRPr b="1"/>
          </a:p>
        </p:txBody>
      </p:sp>
      <p:sp>
        <p:nvSpPr>
          <p:cNvPr id="405" name="Shape 405"/>
          <p:cNvSpPr/>
          <p:nvPr/>
        </p:nvSpPr>
        <p:spPr>
          <a:xfrm rot="-2206677">
            <a:off x="-45708" y="900932"/>
            <a:ext cx="2018823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 rot="-3421674">
            <a:off x="2960625" y="900931"/>
            <a:ext cx="2018629" cy="786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 rot="-2206903">
            <a:off x="6968360" y="582853"/>
            <a:ext cx="1013581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 rot="-2206318">
            <a:off x="228754" y="3524776"/>
            <a:ext cx="133404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 rot="-3699724">
            <a:off x="4552848" y="3682642"/>
            <a:ext cx="1565505" cy="7867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/>
        </p:nvSpPr>
        <p:spPr>
          <a:xfrm rot="-2206656">
            <a:off x="7298173" y="3317147"/>
            <a:ext cx="1676102" cy="94440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/>
        </p:nvSpPr>
        <p:spPr>
          <a:xfrm rot="-4481183">
            <a:off x="1911710" y="463282"/>
            <a:ext cx="489583" cy="1025975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 rot="-6259782">
            <a:off x="4825527" y="1605540"/>
            <a:ext cx="355150" cy="1066173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 rot="-6259782">
            <a:off x="7267900" y="1636834"/>
            <a:ext cx="355150" cy="600282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 rot="-6259414">
            <a:off x="2270815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 rot="-6713620">
            <a:off x="3831563" y="2807704"/>
            <a:ext cx="276761" cy="1066096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 rot="-6259414">
            <a:off x="6540890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 rot="-3826306">
            <a:off x="690050" y="1659428"/>
            <a:ext cx="1027044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 rot="-3826306">
            <a:off x="3905879" y="1010671"/>
            <a:ext cx="1027044" cy="60186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 rot="-1720554">
            <a:off x="7085091" y="1032275"/>
            <a:ext cx="1027186" cy="52412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 rot="-5842074">
            <a:off x="1477891" y="4236739"/>
            <a:ext cx="1026980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 rot="-5842074">
            <a:off x="3969729" y="3813914"/>
            <a:ext cx="1026980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 rot="-8458607">
            <a:off x="6711839" y="3861225"/>
            <a:ext cx="1026785" cy="42955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1698000" y="408285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190963" y="1909325"/>
            <a:ext cx="3133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Bag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38" y="478413"/>
            <a:ext cx="3144325" cy="212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600" y="546512"/>
            <a:ext cx="2976437" cy="19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" y="498875"/>
            <a:ext cx="3144325" cy="20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183650" y="-57025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PCA</a:t>
            </a:r>
            <a:endParaRPr b="1"/>
          </a:p>
        </p:txBody>
      </p:sp>
      <p:sp>
        <p:nvSpPr>
          <p:cNvPr id="440" name="Shape 440"/>
          <p:cNvSpPr txBox="1"/>
          <p:nvPr/>
        </p:nvSpPr>
        <p:spPr>
          <a:xfrm>
            <a:off x="183650" y="2586650"/>
            <a:ext cx="6489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LLE</a:t>
            </a:r>
            <a:endParaRPr b="1"/>
          </a:p>
        </p:txBody>
      </p:sp>
      <p:sp>
        <p:nvSpPr>
          <p:cNvPr id="441" name="Shape 441"/>
          <p:cNvSpPr/>
          <p:nvPr/>
        </p:nvSpPr>
        <p:spPr>
          <a:xfrm rot="-2206521">
            <a:off x="252709" y="981754"/>
            <a:ext cx="167268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 rot="-2206431">
            <a:off x="3166714" y="1086005"/>
            <a:ext cx="175392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 rot="764684">
            <a:off x="7553918" y="1255068"/>
            <a:ext cx="1433313" cy="78681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 rot="-4812175">
            <a:off x="1292668" y="1584607"/>
            <a:ext cx="278562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175" y="3105400"/>
            <a:ext cx="3169325" cy="20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9200" y="3110150"/>
            <a:ext cx="3128375" cy="20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00" y="3050725"/>
            <a:ext cx="3128375" cy="20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 rot="339016">
            <a:off x="430085" y="3939537"/>
            <a:ext cx="1672828" cy="51397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 rot="-1649604">
            <a:off x="3302120" y="3659409"/>
            <a:ext cx="1672709" cy="58973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 rot="-1649604">
            <a:off x="7209921" y="4133734"/>
            <a:ext cx="1672709" cy="5265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 rot="-5404918">
            <a:off x="4033626" y="1619023"/>
            <a:ext cx="209700" cy="1168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 rot="-4811495">
            <a:off x="6980982" y="384680"/>
            <a:ext cx="628690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 rot="-4812507">
            <a:off x="2281037" y="2966605"/>
            <a:ext cx="575077" cy="1168658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 rot="-4170970">
            <a:off x="3905306" y="4020591"/>
            <a:ext cx="278617" cy="1168609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 rot="-7073214">
            <a:off x="6300933" y="3446390"/>
            <a:ext cx="947987" cy="524971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 rot="-2241135">
            <a:off x="1035069" y="942358"/>
            <a:ext cx="1361268" cy="524235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 rot="-2241135">
            <a:off x="3931566" y="928801"/>
            <a:ext cx="1361268" cy="65695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 rot="-2241284">
            <a:off x="7209788" y="1526381"/>
            <a:ext cx="935974" cy="524235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 rot="1196915">
            <a:off x="1159308" y="4275873"/>
            <a:ext cx="1361171" cy="524251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 rot="-2240961">
            <a:off x="4866814" y="3115558"/>
            <a:ext cx="946473" cy="1359279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 rot="-2241047">
            <a:off x="7184965" y="4190594"/>
            <a:ext cx="500418" cy="31254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 rot="-2240864">
            <a:off x="1301127" y="963507"/>
            <a:ext cx="1784222" cy="1158512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 rot="-2240864">
            <a:off x="4067640" y="1069207"/>
            <a:ext cx="1784222" cy="1158512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 rot="-2240976">
            <a:off x="6250524" y="1279778"/>
            <a:ext cx="1469151" cy="1017448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 rot="1389563">
            <a:off x="1248532" y="3622740"/>
            <a:ext cx="1784179" cy="931619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 rot="1389328">
            <a:off x="4086845" y="3978590"/>
            <a:ext cx="1308403" cy="931619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 rot="1389872">
            <a:off x="6707835" y="3992294"/>
            <a:ext cx="662730" cy="931619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Why</a:t>
            </a:r>
            <a:r>
              <a:rPr b="0" i="0" lang="zh-TW" sz="4000" u="none" cap="none" strike="noStrike">
                <a:solidFill>
                  <a:schemeClr val="accent5"/>
                </a:solidFill>
              </a:rPr>
              <a:t> </a:t>
            </a:r>
            <a:r>
              <a:rPr lang="zh-TW">
                <a:solidFill>
                  <a:schemeClr val="accent5"/>
                </a:solidFill>
              </a:rPr>
              <a:t>Fashion-MNIST?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>
            <a:off x="64350" y="4808200"/>
            <a:ext cx="446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Material: </a:t>
            </a:r>
            <a:r>
              <a:rPr lang="zh-TW" sz="1100">
                <a:solidFill>
                  <a:srgbClr val="0097A7"/>
                </a:solidFill>
                <a:latin typeface="Josefin Slab"/>
                <a:ea typeface="Josefin Slab"/>
                <a:cs typeface="Josefin Slab"/>
                <a:sym typeface="Josefin Slab"/>
              </a:rPr>
              <a:t>https://github.com/zalandoresearch/fashion-mnist </a:t>
            </a:r>
            <a:endParaRPr sz="4400">
              <a:solidFill>
                <a:srgbClr val="0097A7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C6A8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95725" y="1233475"/>
            <a:ext cx="82536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Quoted from their website: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MNIST is too easy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 Convolutional nets can achieve 99.7% on MNIST. Classic machine learning algorithms can also achieve 97% easily. Most pairs of MNIST digits can be distinguished pretty well by just one pixel.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MNIST is overused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 In </a:t>
            </a: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this April 2017 Twitter thread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Google Brain research scientist and deep learning expert Ian Goodfellow calls for people to move away from MNIST.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MNIST can not represent modern CV tasks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as noted in </a:t>
            </a: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this April 2017 Twitter thread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deep learning expert/Keras author François Chollet.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50" y="505050"/>
            <a:ext cx="3090649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74" y="531189"/>
            <a:ext cx="3090652" cy="206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97612"/>
            <a:ext cx="309065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75" y="2942726"/>
            <a:ext cx="3133257" cy="2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913" y="2997675"/>
            <a:ext cx="2978423" cy="19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938279"/>
            <a:ext cx="3109951" cy="206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183650" y="-57025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t-SNE</a:t>
            </a:r>
            <a:endParaRPr b="1"/>
          </a:p>
        </p:txBody>
      </p:sp>
      <p:sp>
        <p:nvSpPr>
          <p:cNvPr id="480" name="Shape 480"/>
          <p:cNvSpPr txBox="1"/>
          <p:nvPr/>
        </p:nvSpPr>
        <p:spPr>
          <a:xfrm>
            <a:off x="183650" y="2504000"/>
            <a:ext cx="922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UMAP</a:t>
            </a:r>
            <a:endParaRPr b="1"/>
          </a:p>
        </p:txBody>
      </p:sp>
      <p:sp>
        <p:nvSpPr>
          <p:cNvPr id="481" name="Shape 481"/>
          <p:cNvSpPr/>
          <p:nvPr/>
        </p:nvSpPr>
        <p:spPr>
          <a:xfrm rot="-2206677">
            <a:off x="-45708" y="900932"/>
            <a:ext cx="2018823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 rot="-3421674">
            <a:off x="2960625" y="900931"/>
            <a:ext cx="2018629" cy="786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 rot="-2206903">
            <a:off x="6968360" y="582853"/>
            <a:ext cx="1013581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 rot="-2206318">
            <a:off x="228754" y="3524776"/>
            <a:ext cx="1334042" cy="7868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 rot="-3699724">
            <a:off x="4552848" y="3682642"/>
            <a:ext cx="1565505" cy="78671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 rot="-2206656">
            <a:off x="7298173" y="3317147"/>
            <a:ext cx="1676102" cy="94440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 rot="-4481183">
            <a:off x="1911710" y="463282"/>
            <a:ext cx="489583" cy="1025975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 rot="-6259782">
            <a:off x="4825527" y="1605540"/>
            <a:ext cx="355150" cy="1066173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 rot="-6259782">
            <a:off x="7267900" y="1636834"/>
            <a:ext cx="355150" cy="600282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 rot="-6259414">
            <a:off x="2270815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 rot="-6713620">
            <a:off x="3831563" y="2807704"/>
            <a:ext cx="276761" cy="1066096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 rot="-6259414">
            <a:off x="6540890" y="3023582"/>
            <a:ext cx="420780" cy="634334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 rot="-3826306">
            <a:off x="690050" y="1659428"/>
            <a:ext cx="1027044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 rot="-3826306">
            <a:off x="3905879" y="1010671"/>
            <a:ext cx="1027044" cy="60186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 rot="-1720554">
            <a:off x="7085091" y="1032275"/>
            <a:ext cx="1027186" cy="524128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 rot="-5842074">
            <a:off x="1477891" y="4236739"/>
            <a:ext cx="1026980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 rot="-5842074">
            <a:off x="3969729" y="3813914"/>
            <a:ext cx="1026980" cy="524187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 rot="-8458607">
            <a:off x="6711839" y="3861225"/>
            <a:ext cx="1026785" cy="42955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 rot="1389309">
            <a:off x="1338963" y="1118827"/>
            <a:ext cx="1454902" cy="1376196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 rot="2697171">
            <a:off x="4446726" y="563268"/>
            <a:ext cx="1030962" cy="1987253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 rot="2697171">
            <a:off x="7562419" y="1066090"/>
            <a:ext cx="1030962" cy="1110723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 rot="2697467">
            <a:off x="1926115" y="3607563"/>
            <a:ext cx="1151453" cy="1110723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 rot="2697149">
            <a:off x="3217556" y="3436763"/>
            <a:ext cx="1023325" cy="1110723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 rot="2697170">
            <a:off x="6060914" y="3701164"/>
            <a:ext cx="1288278" cy="1110723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1645100" y="307925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645100" y="2056975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645100" y="1566475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1645100" y="103470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645100" y="53700"/>
            <a:ext cx="5748000" cy="4905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x="190963" y="1909325"/>
            <a:ext cx="31332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T-Shirt,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Pullover,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Dress,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Coat,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Josefin Slab"/>
                <a:ea typeface="Josefin Slab"/>
                <a:cs typeface="Josefin Slab"/>
                <a:sym typeface="Josefin Slab"/>
              </a:rPr>
              <a:t>Shirt</a:t>
            </a:r>
            <a:endParaRPr b="1" sz="18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Models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Logistic Regression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Linear Discriminant Analysis 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Support Vector Machine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Random Forest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...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Models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Logistic Regression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1" y="2352875"/>
            <a:ext cx="5002220" cy="2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350" y="1927800"/>
            <a:ext cx="28003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075" y="2901175"/>
            <a:ext cx="3397400" cy="20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Models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295725" y="1233475"/>
            <a:ext cx="8253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Linear Discriminant Analysis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maximize between class covariance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minimize within class covariance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189" y="3141975"/>
            <a:ext cx="4824674" cy="1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208" y="2250950"/>
            <a:ext cx="5909593" cy="8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Models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295725" y="1233475"/>
            <a:ext cx="8253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Linear Support Vector Machine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Hard-margin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Soft-margin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575" y="1127250"/>
            <a:ext cx="3110100" cy="247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75" y="1944403"/>
            <a:ext cx="3508632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156" y="3742950"/>
            <a:ext cx="4527568" cy="7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Models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295725" y="1233475"/>
            <a:ext cx="8253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Random Forest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An </a:t>
            </a: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ensemble learning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method that construct multiple decision trees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Bagging (Bootstrap aggregating)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4">
            <a:alphaModFix/>
          </a:blip>
          <a:srcRect b="0" l="0" r="0" t="12049"/>
          <a:stretch/>
        </p:blipFill>
        <p:spPr>
          <a:xfrm>
            <a:off x="5861976" y="3218625"/>
            <a:ext cx="2917974" cy="19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75" y="2280249"/>
            <a:ext cx="6976075" cy="9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Results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67" name="Shape 5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b="2591" l="0" r="13224" t="0"/>
          <a:stretch/>
        </p:blipFill>
        <p:spPr>
          <a:xfrm>
            <a:off x="152400" y="1713125"/>
            <a:ext cx="7669999" cy="22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2912700" y="1763200"/>
            <a:ext cx="1539000" cy="218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Results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75" name="Shape 5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 b="24127" l="0" r="0" t="0"/>
          <a:stretch/>
        </p:blipFill>
        <p:spPr>
          <a:xfrm>
            <a:off x="152400" y="1713127"/>
            <a:ext cx="8839200" cy="17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/>
          <p:nvPr/>
        </p:nvSpPr>
        <p:spPr>
          <a:xfrm>
            <a:off x="415075" y="2188000"/>
            <a:ext cx="8253600" cy="29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Simple Classification Results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83" name="Shape 5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23716" l="0" r="13889" t="0"/>
          <a:stretch/>
        </p:blipFill>
        <p:spPr>
          <a:xfrm>
            <a:off x="152400" y="1713126"/>
            <a:ext cx="7611549" cy="17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3551825" y="3210850"/>
            <a:ext cx="900000" cy="29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244600" y="4455625"/>
            <a:ext cx="72378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http://fashion-mnist.s3-website.eu-central-1.amazonaws.com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Introduction</a:t>
            </a:r>
            <a:r>
              <a:rPr b="0" i="0" lang="zh-TW" sz="4000" u="none" cap="none" strike="noStrike">
                <a:solidFill>
                  <a:schemeClr val="accent5"/>
                </a:solidFill>
              </a:rPr>
              <a:t>: </a:t>
            </a:r>
            <a:r>
              <a:rPr lang="zh-TW">
                <a:solidFill>
                  <a:schemeClr val="accent5"/>
                </a:solidFill>
              </a:rPr>
              <a:t>Fashion-MNIST Dataset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64350" y="4808200"/>
            <a:ext cx="446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Material: </a:t>
            </a:r>
            <a:r>
              <a:rPr lang="zh-TW" sz="1100">
                <a:solidFill>
                  <a:srgbClr val="0097A7"/>
                </a:solidFill>
                <a:latin typeface="Josefin Slab"/>
                <a:ea typeface="Josefin Slab"/>
                <a:cs typeface="Josefin Slab"/>
                <a:sym typeface="Josefin Slab"/>
              </a:rPr>
              <a:t>https://github.com/zalandoresearch/fashion-mnist </a:t>
            </a:r>
            <a:endParaRPr sz="4400">
              <a:solidFill>
                <a:srgbClr val="0097A7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C6A8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1831"/>
            <a:ext cx="5253432" cy="36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050" y="1083400"/>
            <a:ext cx="3572400" cy="35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Fine-Tuning the ResNet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592" name="Shape 5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50" y="2805550"/>
            <a:ext cx="4598300" cy="17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	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best accuracy now is 93.42% 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Seems like transfer learning in our case is not that promising.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Other Existing Models...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0" y="869175"/>
            <a:ext cx="8585450" cy="40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Shape 602"/>
          <p:cNvSpPr/>
          <p:nvPr/>
        </p:nvSpPr>
        <p:spPr>
          <a:xfrm>
            <a:off x="239725" y="4672075"/>
            <a:ext cx="8400900" cy="296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ctrTitle"/>
          </p:nvPr>
        </p:nvSpPr>
        <p:spPr>
          <a:xfrm>
            <a:off x="311708" y="892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 sz="4400">
                <a:solidFill>
                  <a:schemeClr val="accent5"/>
                </a:solidFill>
                <a:latin typeface="Josefin Slab"/>
                <a:ea typeface="Josefin Slab"/>
                <a:cs typeface="Josefin Slab"/>
                <a:sym typeface="Josefin Slab"/>
              </a:rPr>
              <a:t>Q/A</a:t>
            </a:r>
            <a:endParaRPr sz="4400">
              <a:solidFill>
                <a:schemeClr val="accent5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08" name="Shape 608"/>
          <p:cNvSpPr txBox="1"/>
          <p:nvPr>
            <p:ph idx="1" type="subTitle"/>
          </p:nvPr>
        </p:nvSpPr>
        <p:spPr>
          <a:xfrm>
            <a:off x="311700" y="2480150"/>
            <a:ext cx="85206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Hong Kong University of Science and Technology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Electronic &amp; Computer Engineering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Human Language Technology Center (HLTC)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rPr i="0" lang="zh-TW" sz="2400" u="none" cap="none" strike="noStrike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Jason</a:t>
            </a: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 WU</a:t>
            </a:r>
            <a:r>
              <a:rPr i="0" lang="zh-TW" sz="2400" u="none" cap="none" strike="noStrike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, </a:t>
            </a:r>
            <a:r>
              <a:rPr lang="zh-TW" sz="2400">
                <a:solidFill>
                  <a:srgbClr val="000000"/>
                </a:solidFill>
                <a:latin typeface="Josefin Slab"/>
                <a:ea typeface="Josefin Slab"/>
                <a:cs typeface="Josefin Slab"/>
                <a:sym typeface="Josefin Slab"/>
              </a:rPr>
              <a:t>Peng XU, Nayeon LEE</a:t>
            </a:r>
            <a:endParaRPr sz="2400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A72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How to import</a:t>
            </a:r>
            <a:r>
              <a:rPr lang="zh-TW">
                <a:solidFill>
                  <a:schemeClr val="accent5"/>
                </a:solidFill>
              </a:rPr>
              <a:t>?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4350" y="4808200"/>
            <a:ext cx="446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Material: </a:t>
            </a:r>
            <a:r>
              <a:rPr lang="zh-TW" sz="1100">
                <a:solidFill>
                  <a:srgbClr val="0097A7"/>
                </a:solidFill>
                <a:latin typeface="Josefin Slab"/>
                <a:ea typeface="Josefin Slab"/>
                <a:cs typeface="Josefin Slab"/>
                <a:sym typeface="Josefin Slab"/>
              </a:rPr>
              <a:t>https://github.com/zalandoresearch/fashion-mnist </a:t>
            </a:r>
            <a:endParaRPr sz="4400">
              <a:solidFill>
                <a:srgbClr val="0097A7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C6A8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" name="Shape 93"/>
          <p:cNvSpPr/>
          <p:nvPr/>
        </p:nvSpPr>
        <p:spPr>
          <a:xfrm>
            <a:off x="295725" y="1233475"/>
            <a:ext cx="86454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Loading data with Python (requires </a:t>
            </a:r>
            <a:r>
              <a:rPr lang="zh-TW" sz="1800">
                <a:solidFill>
                  <a:schemeClr val="dk1"/>
                </a:solidFill>
                <a:uFill>
                  <a:noFill/>
                </a:uFill>
                <a:latin typeface="Josefin Slab"/>
                <a:ea typeface="Josefin Slab"/>
                <a:cs typeface="Josefin Slab"/>
                <a:sym typeface="Josefin Slab"/>
                <a:hlinkClick r:id="rId3"/>
              </a:rPr>
              <a:t>NumPy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Use utils/mnist_reader from </a:t>
            </a: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https://github.com/zalandoresearch/fashion-mnist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Loading data with Tensorflow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Make sure you have downloaded the data and placed it in data/fashion. Otherwise, Tensorflow will download and use the original MNIST.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575" y="1915975"/>
            <a:ext cx="7987748" cy="8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575" y="3829750"/>
            <a:ext cx="7987749" cy="103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Feature Extraction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We compared three different feature representation: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Raw pixel features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ScatNet features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Pretrained ResNet18 last-layer features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89936" l="0" r="89678" t="0"/>
          <a:stretch/>
        </p:blipFill>
        <p:spPr>
          <a:xfrm>
            <a:off x="497625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80094" l="0" r="89678" t="9841"/>
          <a:stretch/>
        </p:blipFill>
        <p:spPr>
          <a:xfrm>
            <a:off x="1748341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69893" l="0" r="89678" t="20042"/>
          <a:stretch/>
        </p:blipFill>
        <p:spPr>
          <a:xfrm>
            <a:off x="2999057" y="3325326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40377" l="0" r="89678" t="49558"/>
          <a:stretch/>
        </p:blipFill>
        <p:spPr>
          <a:xfrm>
            <a:off x="4249773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30348" l="0" r="89678" t="59587"/>
          <a:stretch/>
        </p:blipFill>
        <p:spPr>
          <a:xfrm>
            <a:off x="5500490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19978" l="0" r="89678" t="69957"/>
          <a:stretch/>
        </p:blipFill>
        <p:spPr>
          <a:xfrm>
            <a:off x="6751206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9438" l="0" r="89678" t="80497"/>
          <a:stretch/>
        </p:blipFill>
        <p:spPr>
          <a:xfrm>
            <a:off x="8001922" y="3325325"/>
            <a:ext cx="749303" cy="105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Feature Extraction(1): ScatNet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maximum scale of the transform: J=3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maximum scattering order: M=2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number of different orientations: L=1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 dimension of the final features is 176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075" y="2763025"/>
            <a:ext cx="4164677" cy="220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0" y="4672750"/>
            <a:ext cx="6758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https://arxiv.org/pdf/1203.1513.pdf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Feature Extraction(2): ResNet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Used pretrained 18 layers Residual Network from ImageNet 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We take the hidden representation right before the last  fully-connected layer, which has the dimension of 512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975" y="2380475"/>
            <a:ext cx="4515075" cy="26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0" y="4661950"/>
            <a:ext cx="4203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Josefin Slab"/>
                <a:ea typeface="Josefin Slab"/>
                <a:cs typeface="Josefin Slab"/>
                <a:sym typeface="Josefin Slab"/>
                <a:hlinkClick r:id="rId4"/>
              </a:rPr>
              <a:t>https://arxiv.org/abs/1512.03385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27700" y="190331"/>
            <a:ext cx="825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zh-TW">
                <a:solidFill>
                  <a:schemeClr val="accent5"/>
                </a:solidFill>
              </a:rPr>
              <a:t>Data</a:t>
            </a:r>
            <a:r>
              <a:rPr lang="zh-TW">
                <a:solidFill>
                  <a:schemeClr val="accent5"/>
                </a:solidFill>
              </a:rPr>
              <a:t> Visualization</a:t>
            </a:r>
            <a:endParaRPr b="0" i="0" sz="4000" u="none" cap="none" strike="noStrike">
              <a:solidFill>
                <a:schemeClr val="accent5"/>
              </a:solidFill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95725" y="1233475"/>
            <a:ext cx="82536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●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Then, w</a:t>
            </a: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 visualized three different feature representation by the following 4 different dimension reduction methods:</a:t>
            </a:r>
            <a:r>
              <a:rPr lang="zh-TW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Principal Component Analysis (PCA)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Locally Linear Embedding (LLE)		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t-Distributed Stochastic Neighbor Embedding (t-SNE)	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lab"/>
              <a:buChar char="○"/>
            </a:pPr>
            <a:r>
              <a:rPr lang="zh-TW" sz="18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Uniform Manifold Approximation and Projection (UMAP)</a:t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50" y="3316925"/>
            <a:ext cx="8502500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